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316" r:id="rId3"/>
    <p:sldId id="317" r:id="rId4"/>
    <p:sldId id="318" r:id="rId5"/>
    <p:sldId id="319" r:id="rId6"/>
    <p:sldId id="320" r:id="rId7"/>
    <p:sldId id="321" r:id="rId8"/>
    <p:sldId id="307" r:id="rId9"/>
    <p:sldId id="322" r:id="rId10"/>
    <p:sldId id="305" r:id="rId11"/>
    <p:sldId id="308" r:id="rId12"/>
    <p:sldId id="306" r:id="rId13"/>
    <p:sldId id="324" r:id="rId14"/>
    <p:sldId id="343" r:id="rId15"/>
    <p:sldId id="325" r:id="rId16"/>
    <p:sldId id="326" r:id="rId17"/>
    <p:sldId id="327" r:id="rId18"/>
    <p:sldId id="329" r:id="rId19"/>
    <p:sldId id="332" r:id="rId20"/>
    <p:sldId id="344" r:id="rId21"/>
    <p:sldId id="336" r:id="rId22"/>
    <p:sldId id="337" r:id="rId23"/>
    <p:sldId id="338" r:id="rId24"/>
    <p:sldId id="333" r:id="rId25"/>
    <p:sldId id="335" r:id="rId26"/>
    <p:sldId id="334" r:id="rId27"/>
    <p:sldId id="339" r:id="rId28"/>
    <p:sldId id="340" r:id="rId29"/>
    <p:sldId id="341" r:id="rId30"/>
    <p:sldId id="342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A. Beck" initials="DAB" lastIdx="1" clrIdx="0"/>
  <p:cmAuthor id="2" name="David A. Beck" initials="DAB [2]" lastIdx="1" clrIdx="1"/>
  <p:cmAuthor id="3" name="David A. Beck" initials="DAB [2] [2]" lastIdx="1" clrIdx="2"/>
  <p:cmAuthor id="4" name="David A. Beck" initials="DAB [3]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98"/>
    <p:restoredTop sz="84288"/>
  </p:normalViewPr>
  <p:slideViewPr>
    <p:cSldViewPr snapToGrid="0" snapToObjects="1">
      <p:cViewPr varScale="1">
        <p:scale>
          <a:sx n="69" d="100"/>
          <a:sy n="69" d="100"/>
        </p:scale>
        <p:origin x="1288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tiff>
</file>

<file path=ppt/media/image11.png>
</file>

<file path=ppt/media/image12.png>
</file>

<file path=ppt/media/image13.png>
</file>

<file path=ppt/media/image14.tiff>
</file>

<file path=ppt/media/image15.tiff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62E20-B1AA-3442-B8F1-F4A56998389D}" type="datetimeFigureOut">
              <a:rPr lang="en-US" smtClean="0"/>
              <a:t>10/20/2022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4E4C1-AC8F-D74E-8D15-CAC414F5A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42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873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2647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97249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44708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805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Think of these new lines as "conflict dividers". The </a:t>
            </a:r>
            <a:r>
              <a:rPr lang="en-US" dirty="0"/>
              <a:t>=======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line is the "center" of the conflict. All the content between the center and the </a:t>
            </a:r>
            <a:r>
              <a:rPr lang="en-US" dirty="0"/>
              <a:t>&lt;&lt;&lt;&lt;&lt;&lt;&lt; HEAD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line is content that exists in the current branch main which the </a:t>
            </a:r>
            <a:r>
              <a:rPr lang="en-US" dirty="0"/>
              <a:t>HEAD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ref is pointing to. Alternatively all content between the center and </a:t>
            </a:r>
            <a:r>
              <a:rPr lang="en-US" dirty="0"/>
              <a:t>&gt;&gt;&gt;&gt;&gt;&gt;&gt; </a:t>
            </a:r>
            <a:r>
              <a:rPr lang="en-US" dirty="0" err="1"/>
              <a:t>new_branch_to_merge_later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content that is present in our merging branch.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193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79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10/20/2022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71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10/20/2022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09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10/20/2022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991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10/20/2022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854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10/20/2022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07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10/20/2022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04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10/20/2022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263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10/20/2022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26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10/20/2022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895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10/20/2022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20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91D6E4-0F7A-0249-86EF-226720E50E4C}" type="datetimeFigureOut">
              <a:rPr lang="en-US" smtClean="0"/>
              <a:t>10/20/2022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21BFB9B-0ABF-8B4C-91F4-72B72B54D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61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057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274638"/>
            <a:ext cx="965200" cy="952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248650" y="274638"/>
            <a:ext cx="876300" cy="967282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228600" y="146544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866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help.github.com/articles/creating-a-pull-request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4360" y="2082217"/>
            <a:ext cx="7772400" cy="757495"/>
          </a:xfrm>
        </p:spPr>
        <p:txBody>
          <a:bodyPr>
            <a:normAutofit/>
          </a:bodyPr>
          <a:lstStyle/>
          <a:p>
            <a:r>
              <a:rPr lang="en-US" sz="3600" dirty="0"/>
              <a:t>Software Engineering for Data Scientists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5259946"/>
            <a:ext cx="8705850" cy="115045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David A. C. Beck (dacb)</a:t>
            </a:r>
          </a:p>
          <a:p>
            <a:r>
              <a:rPr lang="en-US" dirty="0"/>
              <a:t>Chemical Engineering &amp; </a:t>
            </a:r>
            <a:r>
              <a:rPr lang="en-US" dirty="0" err="1"/>
              <a:t>eScience</a:t>
            </a:r>
            <a:r>
              <a:rPr lang="en-US" dirty="0"/>
              <a:t> Institute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92900"/>
            <a:ext cx="9144000" cy="14306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59670" y="1261298"/>
            <a:ext cx="2837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Advancing data-intensive </a:t>
            </a:r>
            <a:r>
              <a:rPr lang="en-US" dirty="0"/>
              <a:t>discovery in all fields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94360" y="1271446"/>
            <a:ext cx="2636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Knowledge and solutions for a changing world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178" y="339363"/>
            <a:ext cx="965200" cy="952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9139" y="355598"/>
            <a:ext cx="876300" cy="9672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2232" y="204582"/>
            <a:ext cx="1418994" cy="141899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390984" y="1623576"/>
            <a:ext cx="2218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Be boundless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28600" y="4862644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28600" y="2976193"/>
            <a:ext cx="8705850" cy="10795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228600" y="2812059"/>
            <a:ext cx="8705850" cy="2173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Version control, part2</a:t>
            </a:r>
          </a:p>
          <a:p>
            <a:r>
              <a:rPr lang="en-US" sz="3600" dirty="0"/>
              <a:t>Git Strikes Back</a:t>
            </a:r>
          </a:p>
        </p:txBody>
      </p:sp>
    </p:spTree>
    <p:extLst>
      <p:ext uri="{BB962C8B-B14F-4D97-AF65-F5344CB8AC3E}">
        <p14:creationId xmlns:p14="http://schemas.microsoft.com/office/powerpoint/2010/main" val="1860509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790" y="929390"/>
            <a:ext cx="4876800" cy="4940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19200" y="1600200"/>
            <a:ext cx="8685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Mary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9200" y="3886200"/>
            <a:ext cx="864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Alice</a:t>
            </a:r>
          </a:p>
        </p:txBody>
      </p:sp>
    </p:spTree>
    <p:extLst>
      <p:ext uri="{BB962C8B-B14F-4D97-AF65-F5344CB8AC3E}">
        <p14:creationId xmlns:p14="http://schemas.microsoft.com/office/powerpoint/2010/main" val="6344193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0"/>
            <a:ext cx="78791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14470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00" y="2286000"/>
            <a:ext cx="26543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2305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What happens?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4C51C6-10A4-F14F-80FC-4437D3472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976" y="3730202"/>
            <a:ext cx="67818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362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What happens?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How would this work for lots of people at once?</a:t>
            </a:r>
          </a:p>
        </p:txBody>
      </p:sp>
    </p:spTree>
    <p:extLst>
      <p:ext uri="{BB962C8B-B14F-4D97-AF65-F5344CB8AC3E}">
        <p14:creationId xmlns:p14="http://schemas.microsoft.com/office/powerpoint/2010/main" val="2631324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 in style: Branches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Scenario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Main development trunk of codebase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Bug comes in via issue report on GitHub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You need to work on the bug but don’t want to screw up main development trunk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What to do?</a:t>
            </a:r>
          </a:p>
        </p:txBody>
      </p:sp>
    </p:spTree>
    <p:extLst>
      <p:ext uri="{BB962C8B-B14F-4D97-AF65-F5344CB8AC3E}">
        <p14:creationId xmlns:p14="http://schemas.microsoft.com/office/powerpoint/2010/main" val="6959317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 in style: Branches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What to do?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Branch!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0671" b="20218"/>
          <a:stretch/>
        </p:blipFill>
        <p:spPr>
          <a:xfrm>
            <a:off x="1292901" y="2786162"/>
            <a:ext cx="6858000" cy="40537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56026" y="1864936"/>
            <a:ext cx="26307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Does the name </a:t>
            </a:r>
            <a:r>
              <a:rPr lang="en-US" b="1" dirty="0"/>
              <a:t>main</a:t>
            </a:r>
            <a:r>
              <a:rPr lang="en-US" dirty="0"/>
              <a:t> make more sense now?</a:t>
            </a:r>
          </a:p>
          <a:p>
            <a:r>
              <a:rPr lang="en-US" b="1" dirty="0"/>
              <a:t>NOTE!  Talk about the main vs. main change and git vs GitHub.</a:t>
            </a:r>
          </a:p>
        </p:txBody>
      </p:sp>
    </p:spTree>
    <p:extLst>
      <p:ext uri="{BB962C8B-B14F-4D97-AF65-F5344CB8AC3E}">
        <p14:creationId xmlns:p14="http://schemas.microsoft.com/office/powerpoint/2010/main" val="657855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Branches: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Making a new branch</a:t>
            </a:r>
          </a:p>
          <a:p>
            <a:pPr marL="0" indent="0">
              <a:spcBef>
                <a:spcPts val="800"/>
              </a:spcBef>
              <a:buNone/>
              <a:defRPr/>
            </a:pPr>
            <a:r>
              <a:rPr lang="is-IS" sz="3600" dirty="0">
                <a:latin typeface="Courier New" charset="0"/>
                <a:ea typeface="Courier New" charset="0"/>
                <a:cs typeface="Courier New" charset="0"/>
              </a:rPr>
              <a:t>  git branch &lt;branch-name&gt;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b="1" dirty="0">
                <a:solidFill>
                  <a:srgbClr val="FF0000"/>
                </a:solidFill>
                <a:latin typeface="Calibri" charset="0"/>
              </a:rPr>
              <a:t>Deleting a branch</a:t>
            </a:r>
          </a:p>
          <a:p>
            <a:pPr marL="0" indent="0">
              <a:spcBef>
                <a:spcPts val="800"/>
              </a:spcBef>
              <a:buNone/>
              <a:defRPr/>
            </a:pPr>
            <a:r>
              <a:rPr lang="is-IS" sz="3600" dirty="0">
                <a:latin typeface="Courier New" charset="0"/>
                <a:ea typeface="Courier New" charset="0"/>
                <a:cs typeface="Courier New" charset="0"/>
              </a:rPr>
              <a:t>  git branch </a:t>
            </a:r>
            <a:r>
              <a:rPr lang="mr-IN" sz="3600" dirty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is-IS" sz="3600" dirty="0">
                <a:latin typeface="Courier New" charset="0"/>
                <a:ea typeface="Courier New" charset="0"/>
                <a:cs typeface="Courier New" charset="0"/>
              </a:rPr>
              <a:t>D &lt;branch-name&gt;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Switching to a branch (or main)</a:t>
            </a:r>
          </a:p>
          <a:p>
            <a:pPr marL="0" indent="0">
              <a:spcBef>
                <a:spcPts val="800"/>
              </a:spcBef>
              <a:buNone/>
              <a:defRPr/>
            </a:pPr>
            <a:r>
              <a:rPr lang="is-IS" dirty="0">
                <a:latin typeface="Courier New" charset="0"/>
                <a:ea typeface="Courier New" charset="0"/>
                <a:cs typeface="Courier New" charset="0"/>
              </a:rPr>
              <a:t>  git checkout &lt;branch-name&gt;</a:t>
            </a:r>
          </a:p>
          <a:p>
            <a:pPr marL="0" indent="0">
              <a:spcBef>
                <a:spcPts val="800"/>
              </a:spcBef>
              <a:buNone/>
              <a:defRPr/>
            </a:pPr>
            <a:r>
              <a:rPr lang="is-IS" dirty="0">
                <a:latin typeface="Courier New" charset="0"/>
                <a:ea typeface="Courier New" charset="0"/>
                <a:cs typeface="Courier New" charset="0"/>
              </a:rPr>
              <a:t>  git checkout main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Making a new branch and switch in one</a:t>
            </a:r>
          </a:p>
          <a:p>
            <a:pPr marL="0" indent="0">
              <a:spcBef>
                <a:spcPts val="800"/>
              </a:spcBef>
              <a:buNone/>
              <a:defRPr/>
            </a:pPr>
            <a:r>
              <a:rPr lang="is-IS" dirty="0">
                <a:latin typeface="Courier New" charset="0"/>
                <a:ea typeface="Courier New" charset="0"/>
                <a:cs typeface="Courier New" charset="0"/>
              </a:rPr>
              <a:t>  git checkout 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is-IS" dirty="0">
                <a:latin typeface="Courier New" charset="0"/>
                <a:ea typeface="Courier New" charset="0"/>
                <a:cs typeface="Courier New" charset="0"/>
              </a:rPr>
              <a:t>b &lt;branch-name&gt;</a:t>
            </a:r>
          </a:p>
          <a:p>
            <a:pPr marL="0" indent="0">
              <a:spcBef>
                <a:spcPts val="800"/>
              </a:spcBef>
              <a:buNone/>
              <a:defRPr/>
            </a:pP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8289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Branches: visual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1600200"/>
            <a:ext cx="5057775" cy="5057775"/>
          </a:xfrm>
        </p:spPr>
      </p:pic>
      <p:sp>
        <p:nvSpPr>
          <p:cNvPr id="7" name="TextBox 6"/>
          <p:cNvSpPr txBox="1"/>
          <p:nvPr/>
        </p:nvSpPr>
        <p:spPr>
          <a:xfrm>
            <a:off x="6349019" y="2533338"/>
            <a:ext cx="2002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After </a:t>
            </a:r>
            <a:r>
              <a:rPr lang="en-US"/>
              <a:t>branch create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49019" y="5309016"/>
            <a:ext cx="156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After checkout</a:t>
            </a:r>
          </a:p>
        </p:txBody>
      </p:sp>
    </p:spTree>
    <p:extLst>
      <p:ext uri="{BB962C8B-B14F-4D97-AF65-F5344CB8AC3E}">
        <p14:creationId xmlns:p14="http://schemas.microsoft.com/office/powerpoint/2010/main" val="17891825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But how to get our features back to main?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0671" b="20218"/>
          <a:stretch/>
        </p:blipFill>
        <p:spPr>
          <a:xfrm>
            <a:off x="1292901" y="2786162"/>
            <a:ext cx="6858000" cy="405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741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Review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Collaborating with GitHub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Conflicts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Hands on conflicts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Branching and merging</a:t>
            </a:r>
            <a:endParaRPr lang="en-US" dirty="0"/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Tags</a:t>
            </a:r>
            <a:endParaRPr lang="is-IS" dirty="0">
              <a:latin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0448" y="2912458"/>
            <a:ext cx="3478759" cy="243265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38761" y="719528"/>
            <a:ext cx="3102131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1300" b="1" dirty="0">
                <a:solidFill>
                  <a:srgbClr val="FF0000"/>
                </a:solidFill>
              </a:rPr>
              <a:t>X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0423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Merges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33" b="37390"/>
          <a:stretch/>
        </p:blipFill>
        <p:spPr>
          <a:xfrm>
            <a:off x="0" y="1963712"/>
            <a:ext cx="9035800" cy="2383435"/>
          </a:xfrm>
        </p:spPr>
      </p:pic>
      <p:sp>
        <p:nvSpPr>
          <p:cNvPr id="10" name="Rectangle 9"/>
          <p:cNvSpPr/>
          <p:nvPr/>
        </p:nvSpPr>
        <p:spPr>
          <a:xfrm>
            <a:off x="1269465" y="4523889"/>
            <a:ext cx="63605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s-IS" sz="2800" dirty="0">
                <a:latin typeface="Courier New" charset="0"/>
                <a:ea typeface="Courier New" charset="0"/>
                <a:cs typeface="Courier New" charset="0"/>
              </a:rPr>
              <a:t>  git merge &lt;branch-name&gt;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86395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 workflow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EDAA61-913F-2642-AC18-B99B6B7CD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EBDB3A-9671-4B41-A725-019E6B31D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50" y="1752600"/>
            <a:ext cx="71755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8176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In class exercise... 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Get into your 2-3 person groups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Each of you will create a branch, switch to it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Make changes to the branch in the README.md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A</a:t>
            </a:r>
            <a:r>
              <a:rPr lang="is-IS" dirty="0">
                <a:latin typeface="Calibri" charset="0"/>
              </a:rPr>
              <a:t>dd, commit, push...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What happened?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Checkout the main branch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Merge your changes back into main</a:t>
            </a:r>
          </a:p>
        </p:txBody>
      </p:sp>
    </p:spTree>
    <p:extLst>
      <p:ext uri="{BB962C8B-B14F-4D97-AF65-F5344CB8AC3E}">
        <p14:creationId xmlns:p14="http://schemas.microsoft.com/office/powerpoint/2010/main" val="13587101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In class exercise... 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Use GitHub to view branches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Use merge to resolve conflicts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Who merged?  Did you both try?</a:t>
            </a: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7882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Yet another solution!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Use a fork!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746" y="2478864"/>
            <a:ext cx="4178508" cy="4178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677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Yet another solution!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Conflict management with forks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0" y="2258830"/>
            <a:ext cx="6350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034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Yet another solution!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>
                <a:latin typeface="Calibri" charset="0"/>
              </a:rPr>
              <a:t>Use a fork!</a:t>
            </a:r>
            <a:endParaRPr lang="is-IS" dirty="0">
              <a:latin typeface="Calibri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48" b="26776"/>
          <a:stretch/>
        </p:blipFill>
        <p:spPr>
          <a:xfrm>
            <a:off x="1143000" y="2629769"/>
            <a:ext cx="6858000" cy="3207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632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Forking a repository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Go to the repository page...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Click fork in the top right corner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125" y="2705143"/>
            <a:ext cx="6086007" cy="2847286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6325849" y="3237875"/>
            <a:ext cx="809469" cy="71952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9682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Forking a repository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Go to your repository list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Select the `copy` or fork of the original repository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Clone your fork (not the original)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Make changes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Add, commit, push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2"/>
              </a:rPr>
              <a:t>https://help.github.com/articles/creating-a-pull-request/</a:t>
            </a:r>
            <a:endParaRPr lang="en-U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3664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In class exercise... 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Get into 2-3 person teams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Fork your project repo ----- CAN YOU?!!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Make a change, add, submit, commit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Submit a pull request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Someone – NOT YOU – reviews and accepts the fork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Look at changes on GitHub</a:t>
            </a:r>
          </a:p>
        </p:txBody>
      </p:sp>
    </p:spTree>
    <p:extLst>
      <p:ext uri="{BB962C8B-B14F-4D97-AF65-F5344CB8AC3E}">
        <p14:creationId xmlns:p14="http://schemas.microsoft.com/office/powerpoint/2010/main" val="107108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How do I...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view the change history for the repository?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see what files in the directory are modified from the last commit?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examine the changes between modified files and the last commit?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place a modified file into the staging area?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move the staged files into the repository history?</a:t>
            </a:r>
          </a:p>
        </p:txBody>
      </p:sp>
    </p:spTree>
    <p:extLst>
      <p:ext uri="{BB962C8B-B14F-4D97-AF65-F5344CB8AC3E}">
        <p14:creationId xmlns:p14="http://schemas.microsoft.com/office/powerpoint/2010/main" val="6049866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Workflow differences?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Collaboration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Branches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>
                <a:latin typeface="Calibri" charset="0"/>
              </a:rPr>
              <a:t>Fork / pull request</a:t>
            </a: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118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What is...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the main branch?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2800" dirty="0">
                <a:latin typeface="Calibri" charset="0"/>
              </a:rPr>
              <a:t>What are alternative names for this branch?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HEAD?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HEAD~3?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How do I restore a previous version of a file?  What verb?</a:t>
            </a:r>
          </a:p>
        </p:txBody>
      </p:sp>
    </p:spTree>
    <p:extLst>
      <p:ext uri="{BB962C8B-B14F-4D97-AF65-F5344CB8AC3E}">
        <p14:creationId xmlns:p14="http://schemas.microsoft.com/office/powerpoint/2010/main" val="703199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What do the following verbs do?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</a:t>
            </a:r>
            <a:r>
              <a:rPr lang="is-IS" sz="3200" dirty="0">
                <a:latin typeface="Calibri" charset="0"/>
              </a:rPr>
              <a:t>ush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Clone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Pull</a:t>
            </a:r>
          </a:p>
          <a:p>
            <a:pPr marL="457200" lvl="1" indent="0">
              <a:spcBef>
                <a:spcPts val="800"/>
              </a:spcBef>
              <a:buNone/>
              <a:defRPr/>
            </a:pPr>
            <a:endParaRPr lang="is-IS" sz="3200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sz="3200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is-IS" sz="32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5313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Previously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Created a local repository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What command was that again?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Added some files, committed them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Linked the repository to the remote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What command was that again?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600" dirty="0">
                <a:latin typeface="Calibri" charset="0"/>
              </a:rPr>
              <a:t>Nice remote backup, but</a:t>
            </a:r>
            <a:r>
              <a:rPr lang="is-IS" sz="3600" dirty="0">
                <a:latin typeface="Calibri" charset="0"/>
              </a:rPr>
              <a:t>…</a:t>
            </a:r>
            <a:endParaRPr lang="en-US" sz="36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6001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Get into teams of 2-3 folks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Identify someone to“own” a repository who will create it in their GitHub account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Add a README.md, LICENSE and .gitignore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Add the other team members as collaborators to the repository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600" dirty="0">
                <a:latin typeface="Calibri" charset="0"/>
              </a:rPr>
              <a:t>Everyone clone away!</a:t>
            </a:r>
            <a:endParaRPr lang="is-IS" sz="36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219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87437"/>
            <a:ext cx="9144000" cy="2904024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Collaborating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600200"/>
            <a:ext cx="8229600" cy="5057172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To add collaborators to a repository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Go to the repo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>
                <a:latin typeface="Calibri" charset="0"/>
              </a:rPr>
              <a:t>Click on Settings, then collaborators</a:t>
            </a:r>
          </a:p>
        </p:txBody>
      </p:sp>
    </p:spTree>
    <p:extLst>
      <p:ext uri="{BB962C8B-B14F-4D97-AF65-F5344CB8AC3E}">
        <p14:creationId xmlns:p14="http://schemas.microsoft.com/office/powerpoint/2010/main" val="66441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Everyone make changes to the README.md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Status, diff, add, commit, push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600" dirty="0">
                <a:latin typeface="Calibri" charset="0"/>
              </a:rPr>
              <a:t>What happens?</a:t>
            </a:r>
          </a:p>
        </p:txBody>
      </p:sp>
    </p:spTree>
    <p:extLst>
      <p:ext uri="{BB962C8B-B14F-4D97-AF65-F5344CB8AC3E}">
        <p14:creationId xmlns:p14="http://schemas.microsoft.com/office/powerpoint/2010/main" val="207869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15803</TotalTime>
  <Words>761</Words>
  <Application>Microsoft Office PowerPoint</Application>
  <PresentationFormat>On-screen Show (4:3)</PresentationFormat>
  <Paragraphs>145</Paragraphs>
  <Slides>30</Slides>
  <Notes>7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Courier New</vt:lpstr>
      <vt:lpstr>Office Theme</vt:lpstr>
      <vt:lpstr>Software Engineering for Data Scientists</vt:lpstr>
      <vt:lpstr>Agenda</vt:lpstr>
      <vt:lpstr>Review</vt:lpstr>
      <vt:lpstr>Review</vt:lpstr>
      <vt:lpstr>Review</vt:lpstr>
      <vt:lpstr>Previously…</vt:lpstr>
      <vt:lpstr>Collaborating</vt:lpstr>
      <vt:lpstr>PowerPoint Presentation</vt:lpstr>
      <vt:lpstr>Collaborating</vt:lpstr>
      <vt:lpstr>PowerPoint Presentation</vt:lpstr>
      <vt:lpstr>PowerPoint Presentation</vt:lpstr>
      <vt:lpstr>PowerPoint Presentation</vt:lpstr>
      <vt:lpstr>Collaborating</vt:lpstr>
      <vt:lpstr>Collaborating</vt:lpstr>
      <vt:lpstr>Collaborating in style: Branches</vt:lpstr>
      <vt:lpstr>Collaborating in style: Branches</vt:lpstr>
      <vt:lpstr>Branches: commands</vt:lpstr>
      <vt:lpstr>Branches: visual</vt:lpstr>
      <vt:lpstr>Merges</vt:lpstr>
      <vt:lpstr>Merges</vt:lpstr>
      <vt:lpstr>Branch workflow</vt:lpstr>
      <vt:lpstr>Collaborating</vt:lpstr>
      <vt:lpstr>Collaborating</vt:lpstr>
      <vt:lpstr>Yet another solution!</vt:lpstr>
      <vt:lpstr>Yet another solution!</vt:lpstr>
      <vt:lpstr>Yet another solution!</vt:lpstr>
      <vt:lpstr>Forking a repository</vt:lpstr>
      <vt:lpstr>Forking a repository</vt:lpstr>
      <vt:lpstr>Collaborating</vt:lpstr>
      <vt:lpstr>Collaborating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Beck</dc:creator>
  <cp:lastModifiedBy>David A Beck</cp:lastModifiedBy>
  <cp:revision>545</cp:revision>
  <dcterms:created xsi:type="dcterms:W3CDTF">2015-01-21T04:58:27Z</dcterms:created>
  <dcterms:modified xsi:type="dcterms:W3CDTF">2022-10-20T15:52:32Z</dcterms:modified>
</cp:coreProperties>
</file>

<file path=docProps/thumbnail.jpeg>
</file>